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7" r:id="rId3"/>
    <p:sldId id="262" r:id="rId4"/>
    <p:sldId id="285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0" r:id="rId19"/>
    <p:sldId id="281" r:id="rId20"/>
    <p:sldId id="279" r:id="rId21"/>
    <p:sldId id="287" r:id="rId22"/>
    <p:sldId id="288" r:id="rId23"/>
    <p:sldId id="272" r:id="rId24"/>
    <p:sldId id="286" r:id="rId25"/>
    <p:sldId id="275" r:id="rId26"/>
    <p:sldId id="278" r:id="rId27"/>
    <p:sldId id="277" r:id="rId28"/>
    <p:sldId id="282" r:id="rId29"/>
    <p:sldId id="283" r:id="rId30"/>
    <p:sldId id="274" r:id="rId31"/>
    <p:sldId id="276" r:id="rId32"/>
    <p:sldId id="284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CCF51-D252-444C-8FC5-F4D1DD7D8694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33D32-AD6F-4018-9ADA-B8EE4B3BB5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19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33D32-AD6F-4018-9ADA-B8EE4B3BB55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01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6DA9-48D4-4DDD-8320-F461D8A7D4BA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9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B35-9FD6-4DCD-9527-9F0DC6DB7754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41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B11-7B9C-4AF3-818E-6BB40985AFCC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40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3B82-F3BF-423D-B967-098833EC635B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39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65CF-1345-40FA-A992-F8A53B5CF18A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4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351B-14EB-4917-AB8A-86BC02CD7A8D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57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9747-DDFC-4DDC-9412-CF13EB53152C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83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BF8-8FB7-47A3-920F-B15BE7FF7EA5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68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9168-1E3D-43B4-ABE9-F75120CCD230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5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F006-7DCD-4EF1-A846-F37E723561E4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66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005C-E9D6-424D-90BD-59406ECDBECE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8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E38D-C911-4E0D-8FD6-7CA41648058E}" type="datetime1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3932-9E5C-4DB4-9DB1-408EE2A8F0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63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Ontology and the lexicon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Nicola </a:t>
            </a:r>
            <a:r>
              <a:rPr lang="en-US" altLang="zh-TW" dirty="0" err="1" smtClean="0"/>
              <a:t>Guarino</a:t>
            </a:r>
            <a:r>
              <a:rPr lang="en-US" altLang="zh-TW" dirty="0" smtClean="0"/>
              <a:t> and Christopher A. Welty(2004). An Overview of </a:t>
            </a:r>
            <a:r>
              <a:rPr lang="en-US" altLang="zh-TW" dirty="0" err="1" smtClean="0"/>
              <a:t>OntoClean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Weber (</a:t>
            </a:r>
            <a:r>
              <a:rPr lang="zh-TW" altLang="en-US" dirty="0" smtClean="0"/>
              <a:t>張澄清</a:t>
            </a:r>
            <a:r>
              <a:rPr lang="en-US" altLang="zh-TW" dirty="0" smtClean="0"/>
              <a:t>) 2014/04/23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44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Identity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395460" cy="2310917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430202" y="4474928"/>
            <a:ext cx="2377440" cy="1814830"/>
            <a:chOff x="0" y="0"/>
            <a:chExt cx="2377440" cy="1814830"/>
          </a:xfrm>
        </p:grpSpPr>
        <p:sp>
          <p:nvSpPr>
            <p:cNvPr id="8" name="文字方塊 2"/>
            <p:cNvSpPr txBox="1">
              <a:spLocks noChangeArrowheads="1"/>
            </p:cNvSpPr>
            <p:nvPr/>
          </p:nvSpPr>
          <p:spPr bwMode="auto">
            <a:xfrm>
              <a:off x="1264920" y="0"/>
              <a:ext cx="1112520" cy="328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Time duration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2"/>
            <p:cNvSpPr txBox="1">
              <a:spLocks noChangeArrowheads="1"/>
            </p:cNvSpPr>
            <p:nvPr/>
          </p:nvSpPr>
          <p:spPr bwMode="auto">
            <a:xfrm>
              <a:off x="571500" y="640080"/>
              <a:ext cx="1005840" cy="328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Time interval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0" y="1219200"/>
              <a:ext cx="861060" cy="557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1:00~2:00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Next Tue.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4"/>
            <p:cNvSpPr txBox="1">
              <a:spLocks noChangeArrowheads="1"/>
            </p:cNvSpPr>
            <p:nvPr/>
          </p:nvSpPr>
          <p:spPr bwMode="auto">
            <a:xfrm>
              <a:off x="1234440" y="1257300"/>
              <a:ext cx="876300" cy="557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2:00~3:00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Next Wed.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 flipH="1">
              <a:off x="1097280" y="342900"/>
              <a:ext cx="579120" cy="281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49580" y="967740"/>
              <a:ext cx="495300" cy="242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982980" y="982980"/>
              <a:ext cx="662940" cy="251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88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" y="1690688"/>
            <a:ext cx="10414510" cy="39649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5" y="5790614"/>
            <a:ext cx="10305407" cy="61350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87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1" y="1825625"/>
            <a:ext cx="10374672" cy="290722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88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Unity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1430"/>
            <a:ext cx="10515600" cy="3639727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15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Dependence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An externally dependent property is +D (-D otherwise)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8" y="1690688"/>
            <a:ext cx="10796298" cy="249558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67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Constraints and Assumptions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two properties, </a:t>
            </a:r>
            <a:r>
              <a:rPr lang="en-US" altLang="zh-TW" i="1" dirty="0"/>
              <a:t>p </a:t>
            </a:r>
            <a:r>
              <a:rPr lang="en-US" altLang="zh-TW" dirty="0"/>
              <a:t>and </a:t>
            </a:r>
            <a:r>
              <a:rPr lang="en-US" altLang="zh-TW" i="1" dirty="0"/>
              <a:t>q, </a:t>
            </a:r>
            <a:r>
              <a:rPr lang="en-US" altLang="zh-TW" dirty="0"/>
              <a:t>when </a:t>
            </a:r>
            <a:r>
              <a:rPr lang="en-US" altLang="zh-TW" i="1" dirty="0">
                <a:solidFill>
                  <a:srgbClr val="FF0000"/>
                </a:solidFill>
              </a:rPr>
              <a:t>q </a:t>
            </a:r>
            <a:r>
              <a:rPr lang="en-US" altLang="zh-TW" dirty="0" smtClean="0">
                <a:solidFill>
                  <a:srgbClr val="FF0000"/>
                </a:solidFill>
              </a:rPr>
              <a:t>subsumes </a:t>
            </a:r>
            <a:r>
              <a:rPr lang="en-US" altLang="zh-TW" i="1" dirty="0" smtClean="0">
                <a:solidFill>
                  <a:srgbClr val="FF0000"/>
                </a:solidFill>
              </a:rPr>
              <a:t>p</a:t>
            </a:r>
            <a:r>
              <a:rPr lang="en-US" altLang="zh-TW" i="1" dirty="0" smtClean="0"/>
              <a:t>,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the following constraints hold:</a:t>
            </a:r>
          </a:p>
          <a:p>
            <a:pPr lvl="1"/>
            <a:r>
              <a:rPr lang="en-US" altLang="zh-TW" i="1" dirty="0" smtClean="0"/>
              <a:t>q </a:t>
            </a:r>
            <a:r>
              <a:rPr lang="en-US" altLang="zh-TW" dirty="0"/>
              <a:t>is anti-rigid, then </a:t>
            </a:r>
            <a:r>
              <a:rPr lang="en-US" altLang="zh-TW" i="1" dirty="0"/>
              <a:t>p </a:t>
            </a:r>
            <a:r>
              <a:rPr lang="en-US" altLang="zh-TW" dirty="0"/>
              <a:t>must be anti-rigid</a:t>
            </a:r>
          </a:p>
          <a:p>
            <a:pPr lvl="1"/>
            <a:r>
              <a:rPr lang="en-US" altLang="zh-TW" i="1" dirty="0" smtClean="0"/>
              <a:t>q </a:t>
            </a:r>
            <a:r>
              <a:rPr lang="en-US" altLang="zh-TW" dirty="0"/>
              <a:t>carries an identity criterion, then </a:t>
            </a:r>
            <a:r>
              <a:rPr lang="en-US" altLang="zh-TW" i="1" dirty="0"/>
              <a:t>p </a:t>
            </a:r>
            <a:r>
              <a:rPr lang="en-US" altLang="zh-TW" dirty="0"/>
              <a:t>must carry the same criterion</a:t>
            </a:r>
          </a:p>
          <a:p>
            <a:pPr lvl="1"/>
            <a:r>
              <a:rPr lang="en-US" altLang="zh-TW" i="1" dirty="0" smtClean="0"/>
              <a:t>q </a:t>
            </a:r>
            <a:r>
              <a:rPr lang="en-US" altLang="zh-TW" dirty="0"/>
              <a:t>carries a unity criterion, then </a:t>
            </a:r>
            <a:r>
              <a:rPr lang="en-US" altLang="zh-TW" i="1" dirty="0"/>
              <a:t>p </a:t>
            </a:r>
            <a:r>
              <a:rPr lang="en-US" altLang="zh-TW" dirty="0"/>
              <a:t>must carry the same criterion</a:t>
            </a:r>
          </a:p>
          <a:p>
            <a:pPr lvl="1"/>
            <a:r>
              <a:rPr lang="en-US" altLang="zh-TW" i="1" dirty="0" smtClean="0"/>
              <a:t>q </a:t>
            </a:r>
            <a:r>
              <a:rPr lang="en-US" altLang="zh-TW" dirty="0"/>
              <a:t>has anti-unity, then </a:t>
            </a:r>
            <a:r>
              <a:rPr lang="en-US" altLang="zh-TW" i="1" dirty="0"/>
              <a:t>p </a:t>
            </a:r>
            <a:r>
              <a:rPr lang="en-US" altLang="zh-TW" dirty="0"/>
              <a:t>must also have anti-unity</a:t>
            </a:r>
          </a:p>
          <a:p>
            <a:pPr lvl="1"/>
            <a:r>
              <a:rPr lang="en-US" altLang="zh-TW" i="1" dirty="0" smtClean="0"/>
              <a:t>q </a:t>
            </a:r>
            <a:r>
              <a:rPr lang="en-US" altLang="zh-TW" dirty="0"/>
              <a:t>is dependent on property </a:t>
            </a:r>
            <a:r>
              <a:rPr lang="en-US" altLang="zh-TW" i="1" dirty="0"/>
              <a:t>c</a:t>
            </a:r>
            <a:r>
              <a:rPr lang="en-US" altLang="zh-TW" dirty="0"/>
              <a:t>, then </a:t>
            </a:r>
            <a:r>
              <a:rPr lang="en-US" altLang="zh-TW" i="1" dirty="0"/>
              <a:t>p </a:t>
            </a:r>
            <a:r>
              <a:rPr lang="en-US" altLang="zh-TW" dirty="0"/>
              <a:t>is dependent on property </a:t>
            </a:r>
            <a:r>
              <a:rPr lang="en-US" altLang="zh-TW" i="1" dirty="0"/>
              <a:t>c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2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Constraints and Assumptions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Sortal</a:t>
            </a:r>
            <a:r>
              <a:rPr lang="en-US" altLang="zh-TW" dirty="0" smtClean="0"/>
              <a:t> Individuation: Every domain element must instantiate some property carrying an IC (+I). In this way we satisfy </a:t>
            </a:r>
            <a:r>
              <a:rPr lang="en-US" altLang="zh-TW" dirty="0" err="1" smtClean="0"/>
              <a:t>Quine’s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dicto</a:t>
            </a:r>
            <a:r>
              <a:rPr lang="en-US" altLang="zh-TW" dirty="0" smtClean="0"/>
              <a:t> “No entity without identity”</a:t>
            </a:r>
          </a:p>
          <a:p>
            <a:r>
              <a:rPr lang="en-US" altLang="zh-TW" dirty="0" err="1" smtClean="0"/>
              <a:t>Sortal</a:t>
            </a:r>
            <a:r>
              <a:rPr lang="en-US" altLang="zh-TW" dirty="0" smtClean="0"/>
              <a:t> Expandability: If something is an instance of different properties (for instance related to different times), then it must be also instance of a more general property carrying a criterion for its identity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06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Assigning Meta-Properties</a:t>
            </a:r>
          </a:p>
          <a:p>
            <a:r>
              <a:rPr lang="en-US" altLang="zh-TW" dirty="0" smtClean="0"/>
              <a:t>Analyzing Rigid Properties</a:t>
            </a:r>
          </a:p>
          <a:p>
            <a:pPr lvl="1"/>
            <a:r>
              <a:rPr lang="en-US" altLang="zh-TW" dirty="0" smtClean="0"/>
              <a:t>The Backbone Taxonomy</a:t>
            </a:r>
          </a:p>
          <a:p>
            <a:r>
              <a:rPr lang="en-US" altLang="zh-TW" dirty="0" smtClean="0"/>
              <a:t>Analyzing Non-rigid Properties</a:t>
            </a:r>
          </a:p>
          <a:p>
            <a:pPr lvl="1"/>
            <a:r>
              <a:rPr lang="en-US" altLang="zh-TW" dirty="0" smtClean="0"/>
              <a:t>Phased </a:t>
            </a:r>
            <a:r>
              <a:rPr lang="en-US" altLang="zh-TW" dirty="0" err="1" smtClean="0"/>
              <a:t>Sortals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Roles</a:t>
            </a:r>
          </a:p>
          <a:p>
            <a:pPr lvl="1"/>
            <a:r>
              <a:rPr lang="en-US" altLang="zh-TW" dirty="0" smtClean="0"/>
              <a:t>Attributions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85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532" y="1825625"/>
            <a:ext cx="7060935" cy="435133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7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b="1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19085"/>
            <a:ext cx="5181600" cy="3364418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Useful  property kind</a:t>
            </a:r>
          </a:p>
          <a:p>
            <a:pPr marL="0" indent="0">
              <a:buNone/>
            </a:pPr>
            <a:r>
              <a:rPr lang="en-US" altLang="zh-TW" sz="2000" dirty="0" smtClean="0"/>
              <a:t>All possible combinations of meta-properties</a:t>
            </a:r>
            <a:endParaRPr lang="zh-TW" altLang="en-US" sz="2000" dirty="0"/>
          </a:p>
        </p:txBody>
      </p:sp>
      <p:pic>
        <p:nvPicPr>
          <p:cNvPr id="11" name="內容版面配置區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8" y="2710638"/>
            <a:ext cx="3707469" cy="3702089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8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smtClean="0"/>
              <a:t>Introduction</a:t>
            </a:r>
          </a:p>
          <a:p>
            <a:r>
              <a:rPr lang="en-US" altLang="zh-TW" b="1" dirty="0" smtClean="0"/>
              <a:t>Basic notions</a:t>
            </a:r>
          </a:p>
          <a:p>
            <a:pPr lvl="1"/>
            <a:r>
              <a:rPr lang="en-US" altLang="zh-TW" dirty="0" smtClean="0"/>
              <a:t>Rigidity</a:t>
            </a:r>
          </a:p>
          <a:p>
            <a:pPr lvl="1"/>
            <a:r>
              <a:rPr lang="en-US" altLang="zh-TW" dirty="0" smtClean="0"/>
              <a:t>Identity</a:t>
            </a:r>
          </a:p>
          <a:p>
            <a:pPr lvl="1"/>
            <a:r>
              <a:rPr lang="en-US" altLang="zh-TW" dirty="0" smtClean="0"/>
              <a:t>Unity</a:t>
            </a:r>
          </a:p>
          <a:p>
            <a:pPr lvl="1"/>
            <a:r>
              <a:rPr lang="en-US" altLang="zh-TW" dirty="0" smtClean="0"/>
              <a:t>Dependence</a:t>
            </a:r>
          </a:p>
          <a:p>
            <a:pPr lvl="1"/>
            <a:r>
              <a:rPr lang="en-US" altLang="zh-TW" dirty="0" smtClean="0"/>
              <a:t>Constraints and Assumptions</a:t>
            </a:r>
          </a:p>
          <a:p>
            <a:r>
              <a:rPr lang="en-US" altLang="zh-TW" b="1" dirty="0" smtClean="0"/>
              <a:t>Methodology</a:t>
            </a:r>
          </a:p>
          <a:p>
            <a:r>
              <a:rPr lang="en-US" altLang="zh-TW" b="1" dirty="0" smtClean="0"/>
              <a:t>Example</a:t>
            </a:r>
          </a:p>
          <a:p>
            <a:r>
              <a:rPr lang="en-US" altLang="zh-TW" b="1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31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15824" cy="4351338"/>
          </a:xfrm>
        </p:spPr>
        <p:txBody>
          <a:bodyPr/>
          <a:lstStyle/>
          <a:p>
            <a:r>
              <a:rPr lang="en-US" altLang="zh-TW" dirty="0" smtClean="0"/>
              <a:t>Ontology-based modeling principles</a:t>
            </a:r>
          </a:p>
          <a:p>
            <a:pPr marL="0" indent="0">
              <a:buNone/>
            </a:pPr>
            <a:r>
              <a:rPr lang="en-US" altLang="zh-TW" sz="2000" dirty="0" smtClean="0"/>
              <a:t>Unity  and identity assumption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7529885" y="2445825"/>
            <a:ext cx="3872700" cy="393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Ideal taxonomy structure</a:t>
            </a:r>
            <a:endParaRPr lang="zh-TW" altLang="en-US" sz="2000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6" y="2894275"/>
            <a:ext cx="6902942" cy="32826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49" y="3053302"/>
            <a:ext cx="4387511" cy="2953797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17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rigid </a:t>
            </a:r>
            <a:r>
              <a:rPr lang="en-US" altLang="zh-TW" dirty="0"/>
              <a:t>property is a property that is essential to all its </a:t>
            </a:r>
            <a:r>
              <a:rPr lang="en-US" altLang="zh-TW" dirty="0" smtClean="0"/>
              <a:t>instances(+R)</a:t>
            </a:r>
          </a:p>
          <a:p>
            <a:r>
              <a:rPr lang="en-US" altLang="zh-TW" dirty="0" smtClean="0"/>
              <a:t>non-rigid </a:t>
            </a:r>
            <a:r>
              <a:rPr lang="en-US" altLang="zh-TW" dirty="0"/>
              <a:t>property is a property that is not essential to some of its </a:t>
            </a:r>
            <a:r>
              <a:rPr lang="en-US" altLang="zh-TW" dirty="0" smtClean="0"/>
              <a:t>instances(-R)</a:t>
            </a:r>
          </a:p>
          <a:p>
            <a:r>
              <a:rPr lang="en-US" altLang="zh-TW" dirty="0" smtClean="0"/>
              <a:t>anti-rigid </a:t>
            </a:r>
            <a:r>
              <a:rPr lang="en-US" altLang="zh-TW" dirty="0"/>
              <a:t>property is a property that is not essential to all its </a:t>
            </a:r>
            <a:r>
              <a:rPr lang="en-US" altLang="zh-TW" dirty="0" smtClean="0"/>
              <a:t>instances</a:t>
            </a:r>
          </a:p>
          <a:p>
            <a:r>
              <a:rPr lang="en-US" altLang="zh-TW" dirty="0" smtClean="0"/>
              <a:t>Any property carries an IC </a:t>
            </a:r>
            <a:r>
              <a:rPr lang="en-US" altLang="zh-TW" dirty="0" err="1" smtClean="0"/>
              <a:t>iff</a:t>
            </a:r>
            <a:r>
              <a:rPr lang="en-US" altLang="zh-TW" dirty="0"/>
              <a:t> </a:t>
            </a:r>
            <a:r>
              <a:rPr lang="en-US" altLang="zh-TW" dirty="0" smtClean="0"/>
              <a:t>it is subsumed by a property supplying this IC(including the case where it supplies the IC itself)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A property ɸ supplies an IC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(1) it is rigid; (2) there is an IC for it; (3) the same IC is not carried by all the properties subsuming ɸ. This means that, if ɸ inherits different(but compatible) ICs from multiple properties, it still counts as supplying an IC.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14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property </a:t>
            </a:r>
            <a:r>
              <a:rPr lang="en-US" altLang="zh-TW" dirty="0"/>
              <a:t>carrying an IC is marked </a:t>
            </a:r>
            <a:r>
              <a:rPr lang="en-US" altLang="zh-TW" dirty="0" smtClean="0"/>
              <a:t>+</a:t>
            </a:r>
            <a:r>
              <a:rPr lang="en-US" altLang="zh-TW" dirty="0"/>
              <a:t>I (-I otherwise); </a:t>
            </a:r>
            <a:r>
              <a:rPr lang="en-US" altLang="zh-TW" dirty="0" smtClean="0"/>
              <a:t>property </a:t>
            </a:r>
            <a:r>
              <a:rPr lang="en-US" altLang="zh-TW" dirty="0"/>
              <a:t>supplying an IC is </a:t>
            </a:r>
            <a:r>
              <a:rPr lang="en-US" altLang="zh-TW" dirty="0" smtClean="0"/>
              <a:t>+</a:t>
            </a:r>
            <a:r>
              <a:rPr lang="en-US" altLang="zh-TW" dirty="0"/>
              <a:t>O (-O otherwise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Any property carrying an IC (+I) is called </a:t>
            </a:r>
            <a:r>
              <a:rPr lang="en-US" altLang="zh-TW" dirty="0" smtClean="0"/>
              <a:t>a </a:t>
            </a:r>
            <a:r>
              <a:rPr lang="en-US" altLang="zh-TW" dirty="0" err="1" smtClean="0"/>
              <a:t>sortal</a:t>
            </a:r>
            <a:endParaRPr lang="en-US" altLang="zh-TW" dirty="0" smtClean="0"/>
          </a:p>
          <a:p>
            <a:r>
              <a:rPr lang="en-US" altLang="zh-TW" dirty="0"/>
              <a:t>A property ɸ</a:t>
            </a:r>
            <a:r>
              <a:rPr lang="en-US" altLang="zh-TW" dirty="0" smtClean="0"/>
              <a:t> </a:t>
            </a:r>
            <a:r>
              <a:rPr lang="en-US" altLang="zh-TW" dirty="0"/>
              <a:t>carries a unity condition (+</a:t>
            </a:r>
            <a:r>
              <a:rPr lang="en-US" altLang="zh-TW" dirty="0" smtClean="0"/>
              <a:t>U)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dirty="0"/>
              <a:t>there exists an equivalence relation </a:t>
            </a:r>
            <a:r>
              <a:rPr lang="el-GR" altLang="zh-TW" dirty="0" smtClean="0"/>
              <a:t>ω</a:t>
            </a:r>
            <a:r>
              <a:rPr lang="en-US" altLang="zh-TW" dirty="0" smtClean="0"/>
              <a:t> such </a:t>
            </a:r>
            <a:r>
              <a:rPr lang="en-US" altLang="zh-TW" dirty="0"/>
              <a:t>that all </a:t>
            </a:r>
            <a:r>
              <a:rPr lang="en-US" altLang="zh-TW" dirty="0" smtClean="0"/>
              <a:t>its instances </a:t>
            </a:r>
            <a:r>
              <a:rPr lang="en-US" altLang="zh-TW" dirty="0"/>
              <a:t>are intrinsic wholes under </a:t>
            </a:r>
            <a:r>
              <a:rPr lang="el-GR" altLang="zh-TW" dirty="0" smtClean="0"/>
              <a:t>ω</a:t>
            </a:r>
            <a:endParaRPr lang="en-US" altLang="zh-TW" dirty="0" smtClean="0"/>
          </a:p>
          <a:p>
            <a:r>
              <a:rPr lang="en-US" altLang="zh-TW" dirty="0"/>
              <a:t>A property has anti-unity (~U) if </a:t>
            </a:r>
            <a:r>
              <a:rPr lang="en-US" altLang="zh-TW" dirty="0" smtClean="0"/>
              <a:t>every instance </a:t>
            </a:r>
            <a:r>
              <a:rPr lang="en-US" altLang="zh-TW" dirty="0"/>
              <a:t>of the property is </a:t>
            </a:r>
            <a:r>
              <a:rPr lang="en-US" altLang="zh-TW" dirty="0" smtClean="0"/>
              <a:t>not necessarily a whole</a:t>
            </a:r>
          </a:p>
          <a:p>
            <a:r>
              <a:rPr lang="en-US" altLang="zh-TW" dirty="0"/>
              <a:t>a property </a:t>
            </a:r>
            <a:r>
              <a:rPr lang="en-US" altLang="zh-TW" dirty="0"/>
              <a:t>ɸ </a:t>
            </a:r>
            <a:r>
              <a:rPr lang="en-US" altLang="zh-TW" dirty="0"/>
              <a:t>is externally dependent on a property </a:t>
            </a:r>
            <a:r>
              <a:rPr lang="el-GR" altLang="zh-TW" dirty="0" smtClean="0"/>
              <a:t>Ψ</a:t>
            </a:r>
            <a:r>
              <a:rPr lang="en-US" altLang="zh-TW" dirty="0" smtClean="0"/>
              <a:t> </a:t>
            </a:r>
            <a:r>
              <a:rPr lang="en-US" altLang="zh-TW" dirty="0" smtClean="0"/>
              <a:t>if, for </a:t>
            </a:r>
            <a:r>
              <a:rPr lang="en-US" altLang="zh-TW" dirty="0"/>
              <a:t>all its instances x, necessarily some instance of y </a:t>
            </a:r>
            <a:r>
              <a:rPr lang="en-US" altLang="zh-TW" dirty="0" smtClean="0"/>
              <a:t>must exist</a:t>
            </a:r>
            <a:r>
              <a:rPr lang="en-US" altLang="zh-TW" dirty="0"/>
              <a:t>, which is not a part nor a constituent of 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28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580" y="1825625"/>
            <a:ext cx="5988839" cy="435133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96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Assigning Meta-property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1690688"/>
            <a:ext cx="11151124" cy="43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7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Assigning Meta-property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870075"/>
            <a:ext cx="11471662" cy="35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Assigning Meta-property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0" y="2038912"/>
            <a:ext cx="11056040" cy="27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Assigning Meta-property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2" y="2167477"/>
            <a:ext cx="11435756" cy="31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6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Analyzing Rigid Properties</a:t>
            </a:r>
            <a:br>
              <a:rPr lang="en-US" altLang="zh-TW" dirty="0" smtClean="0"/>
            </a:b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32684" y="1690688"/>
            <a:ext cx="5181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11397" y="1825625"/>
            <a:ext cx="6742403" cy="4351338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Living beings are not amounts of matter: ~U/+U violation; IC: amounts of matter have an extensional identity</a:t>
            </a:r>
          </a:p>
          <a:p>
            <a:r>
              <a:rPr lang="en-US" altLang="zh-TW" sz="2000" dirty="0" smtClean="0"/>
              <a:t>Physical objects are not amounts of matter: ~U/+U violation; Physical objects are not themselves amounts of matter, they are constituted of matter</a:t>
            </a:r>
          </a:p>
          <a:p>
            <a:r>
              <a:rPr lang="en-US" altLang="zh-TW" sz="2000" dirty="0" smtClean="0"/>
              <a:t>Social entities are not groups of people: ~U/+U violation; social entity more than a group of people, must be somehow unified</a:t>
            </a:r>
          </a:p>
          <a:p>
            <a:r>
              <a:rPr lang="en-US" altLang="zh-TW" sz="2000" dirty="0" smtClean="0"/>
              <a:t>Animals are not physical objects: being alive is an essential property for animals, not for physical object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" y="2194560"/>
            <a:ext cx="4299308" cy="3005595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8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Analyzing Non-rigid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32659" cy="435133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Phased </a:t>
            </a:r>
            <a:r>
              <a:rPr lang="en-US" altLang="zh-TW" sz="2400" dirty="0" err="1" smtClean="0"/>
              <a:t>Sortals</a:t>
            </a:r>
            <a:r>
              <a:rPr lang="en-US" altLang="zh-TW" sz="2400" dirty="0" smtClean="0"/>
              <a:t>: </a:t>
            </a:r>
          </a:p>
          <a:p>
            <a:pPr lvl="1"/>
            <a:r>
              <a:rPr lang="en-US" altLang="zh-TW" sz="1600" dirty="0" smtClean="0"/>
              <a:t>whose instances are allowed to change certain of their identity criteria during their existence</a:t>
            </a:r>
          </a:p>
          <a:p>
            <a:pPr lvl="1"/>
            <a:r>
              <a:rPr lang="en-US" altLang="zh-TW" sz="1600" dirty="0"/>
              <a:t>canonical example is a </a:t>
            </a:r>
            <a:r>
              <a:rPr lang="en-US" altLang="zh-TW" sz="1600" dirty="0" smtClean="0"/>
              <a:t>caterpillar</a:t>
            </a:r>
          </a:p>
          <a:p>
            <a:pPr lvl="1"/>
            <a:r>
              <a:rPr lang="en-US" altLang="zh-TW" sz="1600" dirty="0" smtClean="0"/>
              <a:t>independent, anti-rigid, and supply identity criteria</a:t>
            </a:r>
          </a:p>
          <a:p>
            <a:r>
              <a:rPr lang="en-US" altLang="zh-TW" sz="2400" dirty="0" smtClean="0"/>
              <a:t>Roles:</a:t>
            </a:r>
          </a:p>
          <a:p>
            <a:pPr lvl="1"/>
            <a:r>
              <a:rPr lang="en-US" altLang="zh-TW" sz="1600" dirty="0" smtClean="0"/>
              <a:t>participates to a contingent event or state of affairs</a:t>
            </a:r>
          </a:p>
          <a:p>
            <a:pPr lvl="1"/>
            <a:r>
              <a:rPr lang="en-US" altLang="zh-TW" sz="1600" dirty="0" smtClean="0"/>
              <a:t>anti-rigid; differently from phase </a:t>
            </a:r>
            <a:r>
              <a:rPr lang="en-US" altLang="zh-TW" sz="1600" dirty="0" err="1" smtClean="0"/>
              <a:t>sortals</a:t>
            </a:r>
            <a:r>
              <a:rPr lang="en-US" altLang="zh-TW" sz="1600" dirty="0" smtClean="0"/>
              <a:t>, do not supply identity </a:t>
            </a:r>
            <a:r>
              <a:rPr lang="en-US" altLang="zh-TW" sz="1600" dirty="0" smtClean="0"/>
              <a:t>criteria</a:t>
            </a:r>
            <a:endParaRPr lang="en-US" altLang="zh-TW" sz="1600" dirty="0" smtClean="0"/>
          </a:p>
          <a:p>
            <a:r>
              <a:rPr lang="en-US" altLang="zh-TW" sz="2400" dirty="0" smtClean="0"/>
              <a:t>Attributions:</a:t>
            </a:r>
          </a:p>
          <a:p>
            <a:pPr lvl="1"/>
            <a:r>
              <a:rPr lang="en-US" altLang="zh-TW" sz="1600" dirty="0" smtClean="0"/>
              <a:t>the proper way to model attributions is with a simple attribute, like color, and a value, such as red</a:t>
            </a:r>
            <a:endParaRPr lang="zh-TW" altLang="en-US" sz="1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38396" y="789676"/>
            <a:ext cx="1925303" cy="17686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036" y="2305276"/>
            <a:ext cx="2577134" cy="21654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404" y="4272311"/>
            <a:ext cx="2719295" cy="237230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4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domain modelers can structure a taxonomy, but unable to justify themselves to others</a:t>
            </a:r>
          </a:p>
          <a:p>
            <a:r>
              <a:rPr lang="en-US" altLang="zh-TW" dirty="0" err="1" smtClean="0"/>
              <a:t>OntoClean</a:t>
            </a:r>
            <a:r>
              <a:rPr lang="en-US" altLang="zh-TW" dirty="0"/>
              <a:t> </a:t>
            </a:r>
            <a:r>
              <a:rPr lang="en-US" altLang="zh-TW" dirty="0" smtClean="0"/>
              <a:t>provided a logical basis for arguing against the most common modeling pitfalls</a:t>
            </a:r>
          </a:p>
          <a:p>
            <a:r>
              <a:rPr lang="en-US" altLang="zh-TW" dirty="0" smtClean="0"/>
              <a:t>basic notions in </a:t>
            </a:r>
            <a:r>
              <a:rPr lang="en-US" altLang="zh-TW" dirty="0" err="1" smtClean="0"/>
              <a:t>OntoClean</a:t>
            </a:r>
            <a:r>
              <a:rPr lang="en-US" altLang="zh-TW" dirty="0" smtClean="0"/>
              <a:t> were not new</a:t>
            </a:r>
          </a:p>
          <a:p>
            <a:r>
              <a:rPr lang="en-US" altLang="zh-TW" dirty="0" smtClean="0"/>
              <a:t>property and class are used in computer science with different meaning from the original(property in RDF)</a:t>
            </a:r>
          </a:p>
          <a:p>
            <a:r>
              <a:rPr lang="en-US" altLang="zh-TW" dirty="0" err="1" smtClean="0"/>
              <a:t>Subsumption</a:t>
            </a:r>
            <a:r>
              <a:rPr lang="en-US" altLang="zh-TW" dirty="0" smtClean="0"/>
              <a:t>, properties, classes</a:t>
            </a:r>
          </a:p>
          <a:p>
            <a:r>
              <a:rPr lang="en-US" altLang="zh-TW" dirty="0" smtClean="0"/>
              <a:t>Basic notions: essence, rigidity, identity, unity, and dependence</a:t>
            </a:r>
          </a:p>
          <a:p>
            <a:r>
              <a:rPr lang="en-US" altLang="zh-TW" dirty="0"/>
              <a:t>Adopt a first-order </a:t>
            </a:r>
            <a:r>
              <a:rPr lang="en-US" altLang="zh-TW" dirty="0" smtClean="0"/>
              <a:t>logic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569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Outcome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573" y="1299844"/>
            <a:ext cx="6152402" cy="505650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49" y="4587326"/>
            <a:ext cx="2280203" cy="17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heavier lines indicate </a:t>
            </a:r>
            <a:r>
              <a:rPr lang="en-US" altLang="zh-TW" dirty="0" err="1" smtClean="0"/>
              <a:t>subsumption</a:t>
            </a:r>
            <a:r>
              <a:rPr lang="en-US" altLang="zh-TW" dirty="0" smtClean="0"/>
              <a:t> relationships between members of the backbone taxonomy</a:t>
            </a:r>
          </a:p>
          <a:p>
            <a:r>
              <a:rPr lang="en-US" altLang="zh-TW" dirty="0" err="1" smtClean="0"/>
              <a:t>subsumption</a:t>
            </a:r>
            <a:r>
              <a:rPr lang="en-US" altLang="zh-TW" dirty="0" smtClean="0"/>
              <a:t> </a:t>
            </a:r>
            <a:r>
              <a:rPr lang="en-US" altLang="zh-TW" dirty="0" smtClean="0"/>
              <a:t>is often used to represent things other than </a:t>
            </a:r>
            <a:r>
              <a:rPr lang="en-US" altLang="zh-TW" dirty="0" err="1" smtClean="0"/>
              <a:t>subsumption</a:t>
            </a:r>
            <a:r>
              <a:rPr lang="en-US" altLang="zh-TW" dirty="0" smtClean="0"/>
              <a:t>, can be described on language using </a:t>
            </a:r>
            <a:r>
              <a:rPr lang="en-US" altLang="zh-TW" dirty="0"/>
              <a:t>“is a” </a:t>
            </a:r>
            <a:endParaRPr lang="en-US" altLang="zh-TW" dirty="0" smtClean="0"/>
          </a:p>
          <a:p>
            <a:r>
              <a:rPr lang="en-US" altLang="zh-TW" dirty="0" smtClean="0"/>
              <a:t>Sometimes “is a” is not logically consistent with the </a:t>
            </a:r>
            <a:r>
              <a:rPr lang="en-US" altLang="zh-TW" dirty="0" err="1" smtClean="0"/>
              <a:t>subsumption</a:t>
            </a:r>
            <a:r>
              <a:rPr lang="en-US" altLang="zh-TW" dirty="0" smtClean="0"/>
              <a:t> relationship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379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Welty, C. and </a:t>
            </a:r>
            <a:r>
              <a:rPr lang="en-US" altLang="zh-TW" dirty="0" err="1" smtClean="0"/>
              <a:t>Guarino</a:t>
            </a:r>
            <a:r>
              <a:rPr lang="en-US" altLang="zh-TW" dirty="0" smtClean="0"/>
              <a:t>, N. 2001. Supporting ontological analysis of taxonomic relationships. Data and Knowledge Engineering, 39(1): 51–74.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44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If time argument is omitted for predicate ɸ, then the predicate is assumed to be time invariant, that is</a:t>
            </a:r>
          </a:p>
          <a:p>
            <a:r>
              <a:rPr lang="en-US" altLang="zh-TW" dirty="0" smtClean="0"/>
              <a:t>Identity relation will be assumed as time invariant: if two things are identical, they are identical forever</a:t>
            </a:r>
          </a:p>
          <a:p>
            <a:r>
              <a:rPr lang="en-US" altLang="zh-TW" sz="2000" dirty="0"/>
              <a:t>□</a:t>
            </a:r>
            <a:r>
              <a:rPr lang="en-US" altLang="zh-TW" sz="2000" dirty="0" smtClean="0"/>
              <a:t> </a:t>
            </a:r>
            <a:r>
              <a:rPr lang="en-US" altLang="zh-TW" dirty="0" smtClean="0"/>
              <a:t>ɸ means ɸ is necessarily true, i.e., true in all possible worlds; ◊ ɸ means ɸ is possible true, i.e., true in at least one possible world</a:t>
            </a:r>
          </a:p>
          <a:p>
            <a:r>
              <a:rPr lang="en-US" altLang="zh-TW" dirty="0" smtClean="0"/>
              <a:t>Domain of quantification will be that of </a:t>
            </a:r>
            <a:r>
              <a:rPr lang="en-US" altLang="zh-TW" dirty="0" err="1" smtClean="0"/>
              <a:t>possibilia</a:t>
            </a:r>
            <a:r>
              <a:rPr lang="en-US" altLang="zh-TW" dirty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the extension of predicates will not  be limited to what exits in the actual world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the examples will not be the </a:t>
            </a:r>
            <a:r>
              <a:rPr lang="en-US" altLang="zh-TW" dirty="0" smtClean="0">
                <a:solidFill>
                  <a:srgbClr val="FF0000"/>
                </a:solidFill>
              </a:rPr>
              <a:t>point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0" y="2786891"/>
            <a:ext cx="2981325" cy="4095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68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Rigidity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Definition 1 _A rigid property is a property that is essential to all its instances, </a:t>
            </a:r>
            <a:r>
              <a:rPr lang="en-US" altLang="zh-TW" dirty="0" err="1" smtClean="0"/>
              <a:t>i.e</a:t>
            </a:r>
            <a:r>
              <a:rPr lang="en-US" altLang="zh-TW" dirty="0" smtClean="0"/>
              <a:t>, a property ɸ such that: </a:t>
            </a:r>
          </a:p>
          <a:p>
            <a:pPr marL="0" indent="0">
              <a:buNone/>
            </a:pPr>
            <a:r>
              <a:rPr lang="en-US" altLang="zh-TW" dirty="0" smtClean="0"/>
              <a:t>	i.e., </a:t>
            </a:r>
            <a:r>
              <a:rPr lang="en-US" altLang="zh-TW" i="1" dirty="0" smtClean="0"/>
              <a:t>PERSON</a:t>
            </a:r>
            <a:r>
              <a:rPr lang="en-US" altLang="zh-TW" dirty="0" smtClean="0"/>
              <a:t> as rigid</a:t>
            </a:r>
          </a:p>
          <a:p>
            <a:r>
              <a:rPr lang="en-US" altLang="zh-TW" dirty="0" smtClean="0"/>
              <a:t>Definition 2 _A non-rigid property is a property that is not essential to some of its instances, i.e. ,</a:t>
            </a:r>
          </a:p>
          <a:p>
            <a:pPr marL="0" indent="0">
              <a:buNone/>
            </a:pPr>
            <a:r>
              <a:rPr lang="en-US" altLang="zh-TW" dirty="0" smtClean="0"/>
              <a:t>	i.e., </a:t>
            </a:r>
            <a:r>
              <a:rPr lang="en-US" altLang="zh-TW" i="1" dirty="0" smtClean="0"/>
              <a:t>having a brain </a:t>
            </a:r>
            <a:r>
              <a:rPr lang="en-US" altLang="zh-TW" dirty="0" smtClean="0"/>
              <a:t>in our </a:t>
            </a:r>
            <a:r>
              <a:rPr lang="en-US" altLang="zh-TW" i="1" dirty="0" smtClean="0"/>
              <a:t>Wizard of Oz world</a:t>
            </a:r>
          </a:p>
          <a:p>
            <a:r>
              <a:rPr lang="en-US" altLang="zh-TW" dirty="0" smtClean="0"/>
              <a:t>Definition 3 _An  anti-rigid property is a property that is not essential to all its instances, i.e. ,</a:t>
            </a:r>
          </a:p>
          <a:p>
            <a:pPr marL="0" indent="0">
              <a:buNone/>
            </a:pPr>
            <a:r>
              <a:rPr lang="en-US" altLang="zh-TW" dirty="0" smtClean="0"/>
              <a:t>	i.e., </a:t>
            </a:r>
            <a:r>
              <a:rPr lang="en-US" altLang="zh-TW" i="1" dirty="0" smtClean="0"/>
              <a:t>STUDENT</a:t>
            </a:r>
            <a:r>
              <a:rPr lang="en-US" altLang="zh-TW" dirty="0" smtClean="0"/>
              <a:t> as  anti-rigid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26" y="2222078"/>
            <a:ext cx="4029075" cy="5143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26" y="3608607"/>
            <a:ext cx="4175677" cy="4145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096" y="5108396"/>
            <a:ext cx="4489342" cy="407381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5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Rigidity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Rigid properties(+R), non-rigid properties(-R),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anti-rigid properties(~R)</a:t>
                </a:r>
              </a:p>
              <a:p>
                <a:r>
                  <a:rPr lang="en-US" altLang="zh-TW" dirty="0" smtClean="0"/>
                  <a:t>Rigidity as a meta-property is not “inherited” by sub-properties, PERSON</a:t>
                </a:r>
                <a:r>
                  <a:rPr lang="en-US" altLang="zh-TW" baseline="30000" dirty="0" smtClean="0"/>
                  <a:t>+R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𝑆𝑇𝑈𝐷𝐸𝑁𝑇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𝑃𝐸𝑅𝑆𝑂𝑁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baseline="30000" dirty="0" smtClean="0"/>
              </a:p>
              <a:p>
                <a:r>
                  <a:rPr lang="en-US" altLang="zh-TW" dirty="0" smtClean="0"/>
                  <a:t>anti-rigid is “inherited”: any property subsumed by </a:t>
                </a:r>
                <a:r>
                  <a:rPr lang="en-US" altLang="zh-TW" i="1" dirty="0" smtClean="0"/>
                  <a:t>STUDENT</a:t>
                </a:r>
                <a:r>
                  <a:rPr lang="en-US" altLang="zh-TW" dirty="0" smtClean="0"/>
                  <a:t> must be anti-rigid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sym typeface="Wingdings" panose="05000000000000000000" pitchFamily="2" charset="2"/>
                  </a:rPr>
                  <a:t>anti-rigid properties cannot subsume rigid properties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96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Identity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Identity condition (IC) for an arbitrary property ɸ is usually defined as a suitable relation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satisfying the :</a:t>
                </a:r>
              </a:p>
              <a:p>
                <a:r>
                  <a:rPr lang="en-US" altLang="zh-TW" dirty="0" smtClean="0"/>
                  <a:t>When a relation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satisfying exists for a property ɸ , we say the property ɸ carries an IC</a:t>
                </a:r>
              </a:p>
              <a:p>
                <a:r>
                  <a:rPr lang="en-US" altLang="zh-TW" dirty="0"/>
                  <a:t>P</a:t>
                </a:r>
                <a:r>
                  <a:rPr lang="en-US" altLang="zh-TW" dirty="0" smtClean="0"/>
                  <a:t>roblem 1: distinguishing between supplying an IC and carrying an IC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zh-TW" dirty="0" smtClean="0"/>
                  <a:t>Non-rigid properties only carry their ICs, rigid properties supply 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426" y="2244672"/>
            <a:ext cx="4448175" cy="476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4733632"/>
            <a:ext cx="10473399" cy="144333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4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Identity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Problem 2: the nature of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relation: what make it an IC, how can we index it with respect to time to account for the difference between synchronic and diachronic identity?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i.e., IC for </a:t>
                </a:r>
                <a:r>
                  <a:rPr lang="en-US" altLang="zh-TW" i="1" dirty="0" smtClean="0"/>
                  <a:t>PERSON</a:t>
                </a:r>
                <a:r>
                  <a:rPr lang="en-US" altLang="zh-TW" dirty="0" smtClean="0"/>
                  <a:t> may be the formula </a:t>
                </a:r>
                <a:r>
                  <a:rPr lang="en-US" altLang="zh-TW" i="1" dirty="0" smtClean="0"/>
                  <a:t>fingerprint(x, t)= fingerprint(y, t’)</a:t>
                </a:r>
                <a:endParaRPr lang="en-US" altLang="zh-TW" i="1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318518"/>
            <a:ext cx="10515600" cy="168934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97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Identity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IC is necessary if it satisfies (3) and sufficient if it satisfies (4), and need not be both. This is weaker than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6" y="3262699"/>
            <a:ext cx="10209122" cy="24790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9" y="2244672"/>
            <a:ext cx="4089992" cy="43790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3932-9E5C-4DB4-9DB1-408EE2A8F04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05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1184</Words>
  <Application>Microsoft Office PowerPoint</Application>
  <PresentationFormat>寬螢幕</PresentationFormat>
  <Paragraphs>190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Ontology and the lexicon</vt:lpstr>
      <vt:lpstr>Outline</vt:lpstr>
      <vt:lpstr>Introduction</vt:lpstr>
      <vt:lpstr>Introduction</vt:lpstr>
      <vt:lpstr>Rigidity</vt:lpstr>
      <vt:lpstr>Rigidity</vt:lpstr>
      <vt:lpstr>Identity</vt:lpstr>
      <vt:lpstr>Identity</vt:lpstr>
      <vt:lpstr>Identity</vt:lpstr>
      <vt:lpstr>Identity</vt:lpstr>
      <vt:lpstr>Unity</vt:lpstr>
      <vt:lpstr>Unity</vt:lpstr>
      <vt:lpstr>Unity</vt:lpstr>
      <vt:lpstr>Dependence</vt:lpstr>
      <vt:lpstr>Constraints and Assumptions</vt:lpstr>
      <vt:lpstr>Constraints and Assumptions</vt:lpstr>
      <vt:lpstr>Methodology</vt:lpstr>
      <vt:lpstr>Methodology</vt:lpstr>
      <vt:lpstr>Methodology</vt:lpstr>
      <vt:lpstr>Methodology</vt:lpstr>
      <vt:lpstr>Summary</vt:lpstr>
      <vt:lpstr>Summary</vt:lpstr>
      <vt:lpstr>Example</vt:lpstr>
      <vt:lpstr>Assigning Meta-property</vt:lpstr>
      <vt:lpstr>Assigning Meta-property</vt:lpstr>
      <vt:lpstr>Assigning Meta-property</vt:lpstr>
      <vt:lpstr>Assigning Meta-property</vt:lpstr>
      <vt:lpstr>Analyzing Rigid Properties </vt:lpstr>
      <vt:lpstr>Analyzing Non-rigid Properties</vt:lpstr>
      <vt:lpstr>Outcome</vt:lpstr>
      <vt:lpstr>Conclusion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and the lexicon</dc:title>
  <dc:creator>weber chang</dc:creator>
  <cp:lastModifiedBy>weber chang</cp:lastModifiedBy>
  <cp:revision>78</cp:revision>
  <dcterms:created xsi:type="dcterms:W3CDTF">2014-04-22T10:15:39Z</dcterms:created>
  <dcterms:modified xsi:type="dcterms:W3CDTF">2014-04-30T01:22:35Z</dcterms:modified>
</cp:coreProperties>
</file>